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 Black"/>
      <p:bold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Black-bold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e182a5ec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0e182a5e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e0e0ff0f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e0e0ff0f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e15ea90f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0e15ea90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e0e0ff0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e0e0ff0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e0e0ff0f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0e0e0ff0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e0e0ff0f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e0e0ff0f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e0e0ff0f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e0e0ff0f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e0e0ff0f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e0e0ff0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e182a5ec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e182a5ec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e182a5ec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e182a5e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://drive.google.com/file/d/1eCx5hD_Y5OlAJ0M9qChHAkqe--EY70Xe/view" TargetMode="External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6" name="Google Shape;56;p13"/>
          <p:cNvGrpSpPr/>
          <p:nvPr/>
        </p:nvGrpSpPr>
        <p:grpSpPr>
          <a:xfrm>
            <a:off x="2186144" y="129869"/>
            <a:ext cx="4771716" cy="3482279"/>
            <a:chOff x="3771300" y="157100"/>
            <a:chExt cx="5203049" cy="3712450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5">
              <a:alphaModFix amt="30000"/>
            </a:blip>
            <a:srcRect b="12791" l="4003" r="0" t="1356"/>
            <a:stretch/>
          </p:blipFill>
          <p:spPr>
            <a:xfrm>
              <a:off x="3771300" y="157100"/>
              <a:ext cx="5203049" cy="371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6">
              <a:alphaModFix/>
            </a:blip>
            <a:srcRect b="12791" l="4003" r="0" t="1356"/>
            <a:stretch/>
          </p:blipFill>
          <p:spPr>
            <a:xfrm>
              <a:off x="3987083" y="311060"/>
              <a:ext cx="4771482" cy="34045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/>
          <p:nvPr>
            <p:ph type="ctrTitle"/>
          </p:nvPr>
        </p:nvSpPr>
        <p:spPr>
          <a:xfrm>
            <a:off x="1740450" y="3319350"/>
            <a:ext cx="5663100" cy="16401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700">
                <a:solidFill>
                  <a:srgbClr val="D6EBA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HORUS</a:t>
            </a:r>
            <a:endParaRPr sz="9700">
              <a:solidFill>
                <a:srgbClr val="D6EBA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10793" t="0"/>
          <a:stretch/>
        </p:blipFill>
        <p:spPr>
          <a:xfrm>
            <a:off x="0" y="0"/>
            <a:ext cx="9236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 flipH="1" rot="5400000">
            <a:off x="3797033" y="-296217"/>
            <a:ext cx="5143500" cy="5735934"/>
          </a:xfrm>
          <a:prstGeom prst="flowChartDocumen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4378850" y="671050"/>
            <a:ext cx="4671600" cy="4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Horus almacena la </a:t>
            </a: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en una </a:t>
            </a:r>
            <a:r>
              <a:rPr b="1"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base de datos</a:t>
            </a: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podrá</a:t>
            </a: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ser utilizado para investigaciones posteriores</a:t>
            </a:r>
            <a:endParaRPr sz="3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0" r="9057" t="0"/>
          <a:stretch/>
        </p:blipFill>
        <p:spPr>
          <a:xfrm>
            <a:off x="828200" y="-26175"/>
            <a:ext cx="8315800" cy="51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 rot="-5400000">
            <a:off x="85523" y="-100548"/>
            <a:ext cx="5143500" cy="5344596"/>
          </a:xfrm>
          <a:prstGeom prst="flowChartDocumen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Redes Sociales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38" y="1430125"/>
            <a:ext cx="819325" cy="8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2661850"/>
            <a:ext cx="819325" cy="8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000" y="3893575"/>
            <a:ext cx="819325" cy="8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type="title"/>
          </p:nvPr>
        </p:nvSpPr>
        <p:spPr>
          <a:xfrm>
            <a:off x="1226579" y="1553450"/>
            <a:ext cx="28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s-419" sz="3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agro_horus</a:t>
            </a:r>
            <a:endParaRPr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1211525" y="4016900"/>
            <a:ext cx="37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2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agroohoruss</a:t>
            </a:r>
            <a:r>
              <a:rPr lang="es-419" sz="22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@gmail.com</a:t>
            </a:r>
            <a:endParaRPr sz="22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1215234" y="2785175"/>
            <a:ext cx="368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1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@agro_horus</a:t>
            </a:r>
            <a:endParaRPr sz="31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600" y="-55200"/>
            <a:ext cx="7711400" cy="51904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 rot="-5400000">
            <a:off x="1304529" y="-1373530"/>
            <a:ext cx="5190426" cy="7827084"/>
          </a:xfrm>
          <a:prstGeom prst="flowChartDocumen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77350" y="252700"/>
            <a:ext cx="4482900" cy="272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lang="es-419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Sabías</a:t>
            </a:r>
            <a:r>
              <a:rPr lang="es-419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s-419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según</a:t>
            </a:r>
            <a:r>
              <a:rPr lang="es-419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s-419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ONUAA</a:t>
            </a:r>
            <a:r>
              <a:rPr lang="es-419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el 30% de la </a:t>
            </a:r>
            <a:r>
              <a:rPr lang="es-419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producción</a:t>
            </a:r>
            <a:r>
              <a:rPr lang="es-419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419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agrícola</a:t>
            </a:r>
            <a:r>
              <a:rPr lang="es-419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 pierde?</a:t>
            </a:r>
            <a:endParaRPr sz="3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2828650" y="2974600"/>
            <a:ext cx="4165800" cy="1854600"/>
          </a:xfrm>
          <a:prstGeom prst="wedgeRoundRectCallout">
            <a:avLst>
              <a:gd fmla="val 60512" name="adj1"/>
              <a:gd fmla="val -39972" name="adj2"/>
              <a:gd fmla="val 0" name="adj3"/>
            </a:avLst>
          </a:prstGeom>
          <a:solidFill>
            <a:srgbClr val="92D774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¡¡Más de 244.000 Millones de euros anuales!!</a:t>
            </a:r>
            <a:endParaRPr b="1" sz="3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3750"/>
            <a:ext cx="9143999" cy="4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 flipH="1" rot="10800000">
            <a:off x="25" y="915604"/>
            <a:ext cx="9155970" cy="4229496"/>
          </a:xfrm>
          <a:prstGeom prst="flowChartDocumen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165875" y="1596075"/>
            <a:ext cx="6898500" cy="3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635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 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artrópodos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plagas en el campo son uno de los causantes de las 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pérdidas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producción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agrícola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25225" y="3723400"/>
            <a:ext cx="2309100" cy="1268700"/>
          </a:xfrm>
          <a:prstGeom prst="roundRect">
            <a:avLst>
              <a:gd fmla="val 16667" name="adj"/>
            </a:avLst>
          </a:prstGeom>
          <a:solidFill>
            <a:srgbClr val="397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18266" l="23835" r="17149" t="26992"/>
          <a:stretch/>
        </p:blipFill>
        <p:spPr>
          <a:xfrm>
            <a:off x="6862918" y="3828260"/>
            <a:ext cx="2033714" cy="10591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7064375" y="2581550"/>
            <a:ext cx="1630800" cy="897600"/>
          </a:xfrm>
          <a:prstGeom prst="wedgeRoundRectCallout">
            <a:avLst>
              <a:gd fmla="val -9734" name="adj1"/>
              <a:gd fmla="val 69173" name="adj2"/>
              <a:gd fmla="val 0" name="adj3"/>
            </a:avLst>
          </a:prstGeom>
          <a:solidFill>
            <a:srgbClr val="92D774">
              <a:alpha val="35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¿Conoces el caso de la chicharrita?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44252"/>
          <a:stretch/>
        </p:blipFill>
        <p:spPr>
          <a:xfrm>
            <a:off x="-12725" y="0"/>
            <a:ext cx="9169449" cy="28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 flipH="1" rot="10800000">
            <a:off x="-13475" y="915604"/>
            <a:ext cx="9169470" cy="4229496"/>
          </a:xfrm>
          <a:prstGeom prst="flowChartDocumen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-101025" y="1019175"/>
            <a:ext cx="93732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96225" y="157320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Horus, un robot 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autónomo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monitoreará los campos en busca de 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artrópodos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plagas. Una flota de Horus 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podría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mejorar la eficacia de los monitoreos actuales y prevenir 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pérdidas</a:t>
            </a: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18140" t="0"/>
          <a:stretch/>
        </p:blipFill>
        <p:spPr>
          <a:xfrm>
            <a:off x="2386250" y="675"/>
            <a:ext cx="6757751" cy="51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 rot="-5400000">
            <a:off x="-181772" y="141372"/>
            <a:ext cx="5143500" cy="4860756"/>
          </a:xfrm>
          <a:prstGeom prst="flowChartDocumen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48150" y="877525"/>
            <a:ext cx="38496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Horus detecta las plagas mediante un sistema de </a:t>
            </a:r>
            <a:r>
              <a:rPr b="1"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reconocimiento IA</a:t>
            </a:r>
            <a:endParaRPr b="1"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18140" t="0"/>
          <a:stretch/>
        </p:blipFill>
        <p:spPr>
          <a:xfrm>
            <a:off x="2386250" y="675"/>
            <a:ext cx="6757751" cy="51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 rot="-5400000">
            <a:off x="-168320" y="154845"/>
            <a:ext cx="5143500" cy="4833810"/>
          </a:xfrm>
          <a:prstGeom prst="flowChartDocumen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4294967295" type="body"/>
          </p:nvPr>
        </p:nvSpPr>
        <p:spPr>
          <a:xfrm>
            <a:off x="148150" y="877525"/>
            <a:ext cx="38496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Horus detecta las plagas mediante un sistema de </a:t>
            </a:r>
            <a:r>
              <a:rPr b="1" lang="es-419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reconocimiento IA</a:t>
            </a:r>
            <a:endParaRPr b="1"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</p:txBody>
      </p:sp>
      <p:pic>
        <p:nvPicPr>
          <p:cNvPr id="100" name="Google Shape;100;p18" title="Orugas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2934" l="34980" r="0" t="3300"/>
          <a:stretch/>
        </p:blipFill>
        <p:spPr>
          <a:xfrm>
            <a:off x="0" y="0"/>
            <a:ext cx="6343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 flipH="1" rot="5400000">
            <a:off x="3797033" y="-296217"/>
            <a:ext cx="5143500" cy="5735934"/>
          </a:xfrm>
          <a:prstGeom prst="flowChartDocumen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4644500" y="419700"/>
            <a:ext cx="4260300" cy="4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Horus permitirá reducir las pérdidas por el desarrollo de la plaga, a su vez siendo una opción </a:t>
            </a:r>
            <a:r>
              <a:rPr b="1"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económica</a:t>
            </a: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sencilla</a:t>
            </a: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..</a:t>
            </a:r>
            <a:endParaRPr sz="3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39817" r="0" t="0"/>
          <a:stretch/>
        </p:blipFill>
        <p:spPr>
          <a:xfrm>
            <a:off x="0" y="0"/>
            <a:ext cx="4644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 flipH="1" rot="5400000">
            <a:off x="3797033" y="-296217"/>
            <a:ext cx="5143500" cy="5735934"/>
          </a:xfrm>
          <a:prstGeom prst="flowChartDocumen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4644500" y="419700"/>
            <a:ext cx="4260300" cy="4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Utilizando a Horus, el personal no tendrá que exponer su </a:t>
            </a:r>
            <a:r>
              <a:rPr b="1"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salud</a:t>
            </a: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al realizar los procesos de monitoreo en campo bajo el sol.</a:t>
            </a:r>
            <a:endParaRPr sz="3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171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 flipH="1" rot="5400000">
            <a:off x="3797033" y="-296217"/>
            <a:ext cx="5143500" cy="5735934"/>
          </a:xfrm>
          <a:prstGeom prst="flowChartDocumen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4644500" y="419700"/>
            <a:ext cx="4260300" cy="4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detección temprana de plagas permitirá que no se desarrollen y que el uso de </a:t>
            </a:r>
            <a:r>
              <a:rPr b="1"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pesticidas</a:t>
            </a: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sea menor</a:t>
            </a:r>
            <a:r>
              <a:rPr lang="es-419" sz="3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